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embeddedFontLst>
    <p:embeddedFont>
      <p:font typeface="PT Sans Narrow" panose="020B0604020202020204" charset="0"/>
      <p:regular r:id="rId29"/>
      <p:bold r:id="rId30"/>
    </p:embeddedFont>
    <p:embeddedFont>
      <p:font typeface="Open Sans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92CDCFBC-5DC7-4B16-A2F6-BCB5C5E0FF6D}">
  <a:tblStyle styleId="{92CDCFBC-5DC7-4B16-A2F6-BCB5C5E0FF6D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15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Talk briefly about our research in detection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‹#›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  <a:endParaRPr lang="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fr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fr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motchallenge.net/data/MOT16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cs.toronto.edu/~kriz/cifar.html" TargetMode="External"/><Relationship Id="rId4" Type="http://schemas.openxmlformats.org/officeDocument/2006/relationships/hyperlink" Target="https://www.mathworks.com/help/vision/ref/rcnnobjectdetector-class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04125" y="1110591"/>
            <a:ext cx="7136700" cy="173944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dirty="0"/>
              <a:t>Object Detection with         R-CNN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Jason Ligon</a:t>
            </a:r>
          </a:p>
          <a:p>
            <a:pPr lvl="0">
              <a:spcBef>
                <a:spcPts val="0"/>
              </a:spcBef>
              <a:buNone/>
            </a:pPr>
            <a:r>
              <a:rPr lang="fr"/>
              <a:t>Daniel Kim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IMPLEMENTATION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spcAft>
                <a:spcPts val="400"/>
              </a:spcAft>
              <a:buChar char="➢"/>
            </a:pPr>
            <a:r>
              <a:rPr lang="fr"/>
              <a:t>Language: MATLAB</a:t>
            </a:r>
          </a:p>
          <a:p>
            <a:pPr marL="914400" lvl="1" indent="-228600" rtl="0">
              <a:spcBef>
                <a:spcPts val="0"/>
              </a:spcBef>
              <a:spcAft>
                <a:spcPts val="400"/>
              </a:spcAft>
              <a:buChar char="○"/>
            </a:pPr>
            <a:r>
              <a:rPr lang="fr"/>
              <a:t>Version: R2016b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Framework (for neural networks): Computer Vision System Toolbox and Neural Network Toolbox</a:t>
            </a:r>
          </a:p>
          <a:p>
            <a:pPr marL="457200" lvl="0" indent="-228600" rtl="0">
              <a:spcBef>
                <a:spcPts val="800"/>
              </a:spcBef>
              <a:spcAft>
                <a:spcPts val="0"/>
              </a:spcAft>
              <a:buChar char="➢"/>
            </a:pPr>
            <a:r>
              <a:rPr lang="fr"/>
              <a:t>Environment: Ubuntu 16.04 &amp; Windows 10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NETWORK ARCHITECTURE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Beginning layer is composed of input layer</a:t>
            </a:r>
          </a:p>
          <a:p>
            <a:pPr marL="457200" lvl="0" indent="-228600" rtl="0">
              <a:spcBef>
                <a:spcPts val="800"/>
              </a:spcBef>
              <a:spcAft>
                <a:spcPts val="0"/>
              </a:spcAft>
              <a:buChar char="➢"/>
            </a:pPr>
            <a:r>
              <a:rPr lang="fr"/>
              <a:t>3 x middle layer groups consist of: 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convolutional layer, ReLU layer, max pooling layer</a:t>
            </a:r>
          </a:p>
          <a:p>
            <a:pPr marL="457200" lvl="0" indent="-228600" rtl="0">
              <a:spcBef>
                <a:spcPts val="800"/>
              </a:spcBef>
              <a:spcAft>
                <a:spcPts val="0"/>
              </a:spcAft>
              <a:buChar char="➢"/>
            </a:pPr>
            <a:r>
              <a:rPr lang="fr"/>
              <a:t>Final layers consists of: fully connected layer, ReLU layer, softmax layer, classification layer</a:t>
            </a:r>
          </a:p>
          <a:p>
            <a: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har char="○"/>
            </a:pPr>
            <a:r>
              <a:rPr lang="fr"/>
              <a:t>2 x fully connected layers</a:t>
            </a:r>
          </a:p>
          <a:p>
            <a:pPr marL="457200" marR="0" lvl="0" indent="-228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har char="➢"/>
            </a:pPr>
            <a:r>
              <a:rPr lang="fr"/>
              <a:t>Network parameters: </a:t>
            </a:r>
          </a:p>
          <a:p>
            <a: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har char="○"/>
            </a:pPr>
            <a:r>
              <a:rPr lang="fr"/>
              <a:t>5x5 filter size, with 40 filters</a:t>
            </a:r>
          </a:p>
          <a:p>
            <a: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har char="○"/>
            </a:pPr>
            <a:r>
              <a:rPr lang="fr"/>
              <a:t>0.001 learning rate</a:t>
            </a:r>
          </a:p>
          <a:p>
            <a:pPr marL="914400" lvl="0" indent="4572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91312"/>
            <a:ext cx="9143996" cy="3960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NETWORK OVERVIEW</a:t>
            </a:r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400" y="1634374"/>
            <a:ext cx="7203200" cy="258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EXPERIMENTS WITH FILTER SIZE</a:t>
            </a:r>
          </a:p>
        </p:txBody>
      </p:sp>
      <p:graphicFrame>
        <p:nvGraphicFramePr>
          <p:cNvPr id="145" name="Shape 145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{92CDCFBC-5DC7-4B16-A2F6-BCB5C5E0FF6D}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 b="1"/>
                        <a:t>FILTER SIZE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 b="1"/>
                        <a:t>ACCURACY SCORE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3 x 3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64.35%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5 x 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74.25%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6 x 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74.06%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EXPERIMENT WITH NUMBER OF FILTERS</a:t>
            </a:r>
          </a:p>
        </p:txBody>
      </p:sp>
      <p:graphicFrame>
        <p:nvGraphicFramePr>
          <p:cNvPr id="151" name="Shape 151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{92CDCFBC-5DC7-4B16-A2F6-BCB5C5E0FF6D}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 b="1"/>
                        <a:t>Number of Filters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 b="1"/>
                        <a:t>Accuracy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25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73.76%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32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74.74%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40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76.24%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50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76.54%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RESULTS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spcAft>
                <a:spcPts val="400"/>
              </a:spcAft>
              <a:buChar char="➢"/>
            </a:pPr>
            <a:r>
              <a:rPr lang="fr"/>
              <a:t>Traffic light object detection: 89.33% detection rate</a:t>
            </a:r>
          </a:p>
          <a:p>
            <a:pPr marL="914400" lvl="1" indent="-228600" rtl="0">
              <a:spcBef>
                <a:spcPts val="0"/>
              </a:spcBef>
              <a:spcAft>
                <a:spcPts val="400"/>
              </a:spcAft>
              <a:buChar char="○"/>
            </a:pPr>
            <a:r>
              <a:rPr lang="fr"/>
              <a:t>400 training images</a:t>
            </a:r>
          </a:p>
          <a:p>
            <a:pPr marL="914400" lvl="1" indent="-228600" rtl="0">
              <a:spcBef>
                <a:spcPts val="0"/>
              </a:spcBef>
              <a:spcAft>
                <a:spcPts val="400"/>
              </a:spcAft>
              <a:buChar char="○"/>
            </a:pPr>
            <a:r>
              <a:rPr lang="fr"/>
              <a:t>Illumination variation</a:t>
            </a:r>
          </a:p>
          <a:p>
            <a:pPr marL="914400" lvl="1" indent="-228600" rtl="0">
              <a:spcBef>
                <a:spcPts val="0"/>
              </a:spcBef>
              <a:spcAft>
                <a:spcPts val="400"/>
              </a:spcAft>
              <a:buChar char="○"/>
            </a:pPr>
            <a:r>
              <a:rPr lang="fr"/>
              <a:t>Scale variation</a:t>
            </a:r>
          </a:p>
          <a:p>
            <a:pPr marL="914400" lvl="1" indent="-228600" rtl="0">
              <a:spcBef>
                <a:spcPts val="0"/>
              </a:spcBef>
              <a:spcAft>
                <a:spcPts val="400"/>
              </a:spcAft>
              <a:buChar char="○"/>
            </a:pPr>
            <a:r>
              <a:rPr lang="fr"/>
              <a:t>Motion-blur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Intra-class variation</a:t>
            </a:r>
          </a:p>
          <a:p>
            <a:pPr marR="0" lvl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CONFUSION MATRIX</a:t>
            </a:r>
          </a:p>
        </p:txBody>
      </p:sp>
      <p:graphicFrame>
        <p:nvGraphicFramePr>
          <p:cNvPr id="163" name="Shape 163"/>
          <p:cNvGraphicFramePr/>
          <p:nvPr/>
        </p:nvGraphicFramePr>
        <p:xfrm>
          <a:off x="1809200" y="1771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{92CDCFBC-5DC7-4B16-A2F6-BCB5C5E0FF6D}</a:tableStyleId>
              </a:tblPr>
              <a:tblGrid>
                <a:gridCol w="1218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6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0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n = 600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 b="1"/>
                        <a:t>Positive Outcome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 b="1"/>
                        <a:t>Negative Outcome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 b="1"/>
                        <a:t>Real Positive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526 (87.67%) 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(true positive)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64 (10.67%)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(false negative)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 b="1"/>
                        <a:t>Real Negative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0 (0%)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(false positive)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10 (1.67%)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fr"/>
                        <a:t>(true negative)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GREEN TRAFFIC LIGHT DETECTION</a:t>
            </a:r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54325"/>
            <a:ext cx="4724150" cy="265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0475" y="1576962"/>
            <a:ext cx="4643525" cy="260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GREEN TRAFFIC LIGHT DETECTION</a:t>
            </a:r>
          </a:p>
        </p:txBody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8650" y="1636412"/>
            <a:ext cx="4565349" cy="256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50" y="1654349"/>
            <a:ext cx="4701848" cy="263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BACKGROUND &amp; MOTIVATION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Object Detection - process of finding instances of real-world objects or people in images or videos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Image retrieval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Security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Surveillance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Automated vehicle system</a:t>
            </a:r>
          </a:p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Classic problem in computer vision, but very important</a:t>
            </a:r>
          </a:p>
          <a:p>
            <a:pPr marL="457200" lvl="0" indent="-228600">
              <a:spcBef>
                <a:spcPts val="0"/>
              </a:spcBef>
              <a:buChar char="➢"/>
            </a:pPr>
            <a:r>
              <a:rPr lang="fr"/>
              <a:t>CNN is currently the best solution for object detection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GREEN TRAFFIC LIGHT DETECTION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186" y="1152424"/>
            <a:ext cx="6843624" cy="384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 title="2017-05-02 20-54-45 Result.flv"/>
          <p:cNvSpPr/>
          <p:nvPr/>
        </p:nvSpPr>
        <p:spPr>
          <a:xfrm>
            <a:off x="1508350" y="274012"/>
            <a:ext cx="6127299" cy="459547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RESULT WITH PEOPLE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400" y="1152425"/>
            <a:ext cx="7457198" cy="374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CHALLENGES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800"/>
              </a:spcBef>
              <a:spcAft>
                <a:spcPts val="0"/>
              </a:spcAft>
              <a:buChar char="➢"/>
            </a:pPr>
            <a:r>
              <a:rPr lang="fr"/>
              <a:t>For a single scene there is a lack of diverse training samples on our dataset</a:t>
            </a:r>
          </a:p>
          <a:p>
            <a:pPr marL="457200" lvl="0" indent="-228600" rtl="0">
              <a:spcBef>
                <a:spcPts val="800"/>
              </a:spcBef>
              <a:spcAft>
                <a:spcPts val="0"/>
              </a:spcAft>
              <a:buChar char="➢"/>
            </a:pPr>
            <a:r>
              <a:rPr lang="fr"/>
              <a:t>People varied too much per training set</a:t>
            </a:r>
          </a:p>
          <a:p>
            <a:pPr marL="914400" lvl="1" indent="-228600" rtl="0">
              <a:spcBef>
                <a:spcPts val="400"/>
              </a:spcBef>
              <a:spcAft>
                <a:spcPts val="0"/>
              </a:spcAft>
              <a:buChar char="○"/>
            </a:pPr>
            <a:r>
              <a:rPr lang="fr"/>
              <a:t>Pose variations</a:t>
            </a:r>
          </a:p>
          <a:p>
            <a:pPr marL="914400" lvl="1" indent="-228600" rtl="0">
              <a:spcBef>
                <a:spcPts val="400"/>
              </a:spcBef>
              <a:spcAft>
                <a:spcPts val="0"/>
              </a:spcAft>
              <a:buChar char="○"/>
            </a:pPr>
            <a:r>
              <a:rPr lang="fr"/>
              <a:t>People in close quarters (i.e. shaking hands, hugging, etc.)</a:t>
            </a:r>
          </a:p>
          <a:p>
            <a:pPr marL="914400" lvl="1" indent="-228600">
              <a:spcBef>
                <a:spcPts val="400"/>
              </a:spcBef>
              <a:spcAft>
                <a:spcPts val="0"/>
              </a:spcAft>
              <a:buChar char="○"/>
            </a:pPr>
            <a:r>
              <a:rPr lang="fr"/>
              <a:t>People carrying objects with them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FUTURE WORK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Train network with a more robust dataset to achieve better performance</a:t>
            </a:r>
          </a:p>
          <a:p>
            <a:pPr marL="457200" lvl="0" indent="-228600" rtl="0">
              <a:spcBef>
                <a:spcPts val="800"/>
              </a:spcBef>
              <a:spcAft>
                <a:spcPts val="0"/>
              </a:spcAft>
              <a:buChar char="➢"/>
            </a:pPr>
            <a:r>
              <a:rPr lang="fr"/>
              <a:t>Expand to include ability for multiple object detection</a:t>
            </a:r>
          </a:p>
          <a:p>
            <a:pPr marL="457200" lvl="0" indent="-228600">
              <a:spcBef>
                <a:spcPts val="800"/>
              </a:spcBef>
              <a:spcAft>
                <a:spcPts val="0"/>
              </a:spcAft>
              <a:buChar char="➢"/>
            </a:pPr>
            <a:r>
              <a:rPr lang="fr"/>
              <a:t>More robust to occlusions and other challenges faced by object detection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REFERENCES</a:t>
            </a:r>
          </a:p>
        </p:txBody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  <a:buChar char="➢"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https://motchallenge.net/data/MOT16/</a:t>
            </a:r>
          </a:p>
          <a:p>
            <a:pPr marL="457200" lvl="0" indent="-228600">
              <a:spcBef>
                <a:spcPts val="0"/>
              </a:spcBef>
              <a:buChar char="➢"/>
            </a:pPr>
            <a:r>
              <a:rPr lang="fr" u="sng">
                <a:solidFill>
                  <a:schemeClr val="hlink"/>
                </a:solidFill>
                <a:hlinkClick r:id="rId4"/>
              </a:rPr>
              <a:t>https://www.mathworks.com/help/vision/ref/rcnnobjectdetector-class.html</a:t>
            </a:r>
          </a:p>
          <a:p>
            <a:pPr marL="457200" lvl="0" indent="-228600">
              <a:spcBef>
                <a:spcPts val="0"/>
              </a:spcBef>
              <a:buChar char="➢"/>
            </a:pPr>
            <a:r>
              <a:rPr lang="fr" u="sng">
                <a:solidFill>
                  <a:schemeClr val="hlink"/>
                </a:solidFill>
                <a:hlinkClick r:id="rId5"/>
              </a:rPr>
              <a:t>https://www.cs.toronto.edu/~kriz/cifar.html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title"/>
          </p:nvPr>
        </p:nvSpPr>
        <p:spPr>
          <a:xfrm>
            <a:off x="3718650" y="2168450"/>
            <a:ext cx="17067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THE END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BACKGROUND &amp; MOTIVATION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Single object detection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Green traffic light</a:t>
            </a:r>
          </a:p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Covered different challenges faced in detection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Illumination variation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Scale variation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Traffic lights with different colors (i.e. red light, yellow)</a:t>
            </a:r>
          </a:p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Person detection presented more challenges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19557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CIFAR-10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Consists of 32x32 colour images in 10 classes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6,000 images per class</a:t>
            </a:r>
          </a:p>
          <a:p>
            <a:pPr marL="1371600" lvl="2" indent="-228600" rtl="0">
              <a:spcBef>
                <a:spcPts val="0"/>
              </a:spcBef>
              <a:buChar char="■"/>
            </a:pPr>
            <a:r>
              <a:rPr lang="fr"/>
              <a:t>5,000 training images</a:t>
            </a:r>
          </a:p>
          <a:p>
            <a:pPr marL="1371600" lvl="2" indent="-228600" rtl="0">
              <a:spcBef>
                <a:spcPts val="0"/>
              </a:spcBef>
              <a:buChar char="■"/>
            </a:pPr>
            <a:r>
              <a:rPr lang="fr"/>
              <a:t>1,000 test images</a:t>
            </a:r>
          </a:p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Test batch contains randomly selected images from each class</a:t>
            </a:r>
          </a:p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Training batch contains remaining images in random order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Some training batches may contain more images from one class than another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CIFAR-10</a:t>
            </a:r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4575" y="1165075"/>
            <a:ext cx="4514850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Multiple Object Tracking (MOT) Dataset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Char char="➢"/>
            </a:pPr>
            <a:r>
              <a:rPr lang="fr"/>
              <a:t>Aims to aid in multiple target tracking evaluation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Consists of multiple sets of captured video out in public space</a:t>
            </a:r>
          </a:p>
          <a:p>
            <a:pPr marL="457200" lvl="0" indent="-228600" rtl="0">
              <a:lnSpc>
                <a:spcPct val="100000"/>
              </a:lnSpc>
              <a:spcBef>
                <a:spcPts val="800"/>
              </a:spcBef>
              <a:spcAft>
                <a:spcPts val="400"/>
              </a:spcAft>
              <a:buChar char="➢"/>
            </a:pPr>
            <a:r>
              <a:rPr lang="fr"/>
              <a:t>MOT16 Dataset</a:t>
            </a:r>
          </a:p>
          <a:p>
            <a:pPr marL="914400" lvl="1" indent="-228600" rtl="0">
              <a:spcBef>
                <a:spcPts val="0"/>
              </a:spcBef>
              <a:spcAft>
                <a:spcPts val="400"/>
              </a:spcAft>
              <a:buChar char="○"/>
            </a:pPr>
            <a:r>
              <a:rPr lang="fr"/>
              <a:t>7 video sequences of both training and test data</a:t>
            </a:r>
          </a:p>
          <a:p>
            <a:pPr marL="1371600" lvl="2" indent="-228600" rtl="0">
              <a:spcBef>
                <a:spcPts val="0"/>
              </a:spcBef>
              <a:spcAft>
                <a:spcPts val="400"/>
              </a:spcAft>
              <a:buChar char="■"/>
            </a:pPr>
            <a:r>
              <a:rPr lang="fr"/>
              <a:t>Filmed in unconstrained outdoor locations with both static and moving cameras</a:t>
            </a:r>
          </a:p>
          <a:p>
            <a:pPr marL="1371600" lvl="2" indent="-228600" rtl="0">
              <a:spcBef>
                <a:spcPts val="0"/>
              </a:spcBef>
              <a:buChar char="■"/>
            </a:pPr>
            <a:r>
              <a:rPr lang="fr"/>
              <a:t>Ranging from 600 to 1050 still images</a:t>
            </a:r>
          </a:p>
          <a:p>
            <a:pPr marL="914400" lvl="0" indent="0" rtl="0">
              <a:spcBef>
                <a:spcPts val="0"/>
              </a:spcBef>
              <a:buNone/>
            </a:pPr>
            <a:endParaRPr/>
          </a:p>
          <a:p>
            <a:pPr marL="45720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R-CNN (Region-based CNN)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R-CNN - object detection framework, which uses a convolutional neural network to classify image regions within an image</a:t>
            </a:r>
          </a:p>
          <a:p>
            <a:pPr marL="457200" lvl="0" indent="-228600" rtl="0">
              <a:spcBef>
                <a:spcPts val="0"/>
              </a:spcBef>
              <a:buChar char="➢"/>
            </a:pPr>
            <a:r>
              <a:rPr lang="fr"/>
              <a:t>Only process regions that are likely to contain an object</a:t>
            </a:r>
          </a:p>
          <a:p>
            <a:pPr marL="457200" lvl="0" indent="-228600">
              <a:spcBef>
                <a:spcPts val="0"/>
              </a:spcBef>
              <a:buChar char="➢"/>
            </a:pPr>
            <a:r>
              <a:rPr lang="fr"/>
              <a:t>Reduces the computational cost when running a CNN</a:t>
            </a:r>
          </a:p>
        </p:txBody>
      </p:sp>
      <p:pic>
        <p:nvPicPr>
          <p:cNvPr id="104" name="Shape 104" descr="main-qimg-c96241e4e90c2b8509c4b1e87965965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975" y="2758937"/>
            <a:ext cx="5734050" cy="206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TRANSFER LEARNING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spcAft>
                <a:spcPts val="400"/>
              </a:spcAft>
              <a:buChar char="➢"/>
            </a:pPr>
            <a:r>
              <a:rPr lang="fr"/>
              <a:t>Transfer learning workflow </a:t>
            </a:r>
          </a:p>
          <a:p>
            <a:pPr marL="914400" lvl="1" indent="-228600" rtl="0">
              <a:spcBef>
                <a:spcPts val="0"/>
              </a:spcBef>
              <a:spcAft>
                <a:spcPts val="400"/>
              </a:spcAft>
              <a:buChar char="○"/>
            </a:pPr>
            <a:r>
              <a:rPr lang="fr"/>
              <a:t>Transfer learning - network pre-trained on a large collection of images such as CIFAR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Used as a starting point to solve a new classification or detection task</a:t>
            </a:r>
          </a:p>
          <a:p>
            <a:pPr marL="457200" lvl="0" indent="-228600" rtl="0">
              <a:spcBef>
                <a:spcPts val="800"/>
              </a:spcBef>
              <a:spcAft>
                <a:spcPts val="400"/>
              </a:spcAft>
              <a:buChar char="➢"/>
            </a:pPr>
            <a:r>
              <a:rPr lang="fr"/>
              <a:t>Advantage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Pre-trained network already has a rich set of image features applicable to wide range of image detection tasks</a:t>
            </a:r>
          </a:p>
          <a:p>
            <a:pPr marL="914400" lvl="1" indent="-228600" rtl="0">
              <a:spcBef>
                <a:spcPts val="400"/>
              </a:spcBef>
              <a:spcAft>
                <a:spcPts val="0"/>
              </a:spcAft>
              <a:buChar char="○"/>
            </a:pPr>
            <a:r>
              <a:rPr lang="fr"/>
              <a:t>Reduces the number of images required for training</a:t>
            </a:r>
          </a:p>
          <a:p>
            <a:pPr marL="457200" lvl="0" indent="-228600" rtl="0">
              <a:spcBef>
                <a:spcPts val="800"/>
              </a:spcBef>
              <a:spcAft>
                <a:spcPts val="400"/>
              </a:spcAft>
              <a:buChar char="➢"/>
            </a:pPr>
            <a:r>
              <a:rPr lang="fr"/>
              <a:t>Transferable to new task by fine-tuning the network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fr"/>
              <a:t>Small adjustment to the weights such as feature representations for the original task are adjusted to support new tasks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METHODS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har char="➢"/>
            </a:pPr>
            <a:r>
              <a:rPr lang="fr"/>
              <a:t>Build custom convolutional neural network in MATLAB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har char="➢"/>
            </a:pPr>
            <a:r>
              <a:rPr lang="fr"/>
              <a:t>Pre-train normal CNN with CIFAR-10 dataset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har char="➢"/>
            </a:pPr>
            <a:r>
              <a:rPr lang="fr"/>
              <a:t>Use pretrained network to create a R-CNN and train for traffic light detection with MOT16 dataset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har char="○"/>
            </a:pPr>
            <a:r>
              <a:rPr lang="fr"/>
              <a:t>Predefined ROI labels used for training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har char="➢"/>
            </a:pPr>
            <a:r>
              <a:rPr lang="fr"/>
              <a:t>Test network with test data of corresponding MOT16 video sequence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har char="○"/>
            </a:pPr>
            <a:r>
              <a:rPr lang="fr"/>
              <a:t>Outputs a drawn ROI around detected object in test image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724</Words>
  <Application>Microsoft Office PowerPoint</Application>
  <PresentationFormat>On-screen Show (16:9)</PresentationFormat>
  <Paragraphs>131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PT Sans Narrow</vt:lpstr>
      <vt:lpstr>Open Sans</vt:lpstr>
      <vt:lpstr>Arial</vt:lpstr>
      <vt:lpstr>tropic</vt:lpstr>
      <vt:lpstr>Object Detection with         R-CNN</vt:lpstr>
      <vt:lpstr>BACKGROUND &amp; MOTIVATION</vt:lpstr>
      <vt:lpstr>BACKGROUND &amp; MOTIVATION</vt:lpstr>
      <vt:lpstr>CIFAR-10</vt:lpstr>
      <vt:lpstr>CIFAR-10</vt:lpstr>
      <vt:lpstr>Multiple Object Tracking (MOT) Dataset</vt:lpstr>
      <vt:lpstr>R-CNN (Region-based CNN) </vt:lpstr>
      <vt:lpstr>TRANSFER LEARNING</vt:lpstr>
      <vt:lpstr>METHODS</vt:lpstr>
      <vt:lpstr>IMPLEMENTATION</vt:lpstr>
      <vt:lpstr>NETWORK ARCHITECTURE</vt:lpstr>
      <vt:lpstr>PowerPoint Presentation</vt:lpstr>
      <vt:lpstr>NETWORK OVERVIEW</vt:lpstr>
      <vt:lpstr>EXPERIMENTS WITH FILTER SIZE</vt:lpstr>
      <vt:lpstr>EXPERIMENT WITH NUMBER OF FILTERS</vt:lpstr>
      <vt:lpstr>RESULTS</vt:lpstr>
      <vt:lpstr>CONFUSION MATRIX</vt:lpstr>
      <vt:lpstr>GREEN TRAFFIC LIGHT DETECTION</vt:lpstr>
      <vt:lpstr>GREEN TRAFFIC LIGHT DETECTION</vt:lpstr>
      <vt:lpstr>GREEN TRAFFIC LIGHT DETECTION</vt:lpstr>
      <vt:lpstr>PowerPoint Presentation</vt:lpstr>
      <vt:lpstr>RESULT WITH PEOPLE</vt:lpstr>
      <vt:lpstr>CHALLENGES</vt:lpstr>
      <vt:lpstr>FUTURE WORK</vt:lpstr>
      <vt:lpstr>REFERENCES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with         R-CNN</dc:title>
  <cp:lastModifiedBy>Daniel Kim</cp:lastModifiedBy>
  <cp:revision>1</cp:revision>
  <dcterms:modified xsi:type="dcterms:W3CDTF">2017-05-19T02:49:13Z</dcterms:modified>
</cp:coreProperties>
</file>